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6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4" r:id="rId17"/>
    <p:sldId id="271" r:id="rId18"/>
    <p:sldId id="273" r:id="rId19"/>
    <p:sldId id="275" r:id="rId20"/>
    <p:sldId id="272" r:id="rId21"/>
    <p:sldId id="277" r:id="rId22"/>
    <p:sldId id="278" r:id="rId23"/>
    <p:sldId id="279" r:id="rId24"/>
    <p:sldId id="280" r:id="rId25"/>
    <p:sldId id="281" r:id="rId26"/>
    <p:sldId id="282" r:id="rId27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04-29T12:39:40.81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862 1,'-840'0,"819"0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04-29T12:39:44.51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0,'8'1,"0"0,0 1,0 0,0 0,0 0,-1 1,1 0,-1 1,0 0,0 0,11 9,3 2,-2 2,25 25,-34-31,0 0,-1 1,0 0,-1 1,0-1,7 18,-14-29,-1 0,0 0,0 0,0 1,0-1,0 0,0 0,0 0,-1 1,1-1,0 0,-1 0,1 0,0 0,-1 0,0 1,1-1,-1 0,1 0,-1 0,0-1,0 1,0 0,0 0,0 0,0-1,0 1,0 0,0-1,0 1,-2 0,-45 17,27-11,-5 3,9-3,-1 0,2 1,-29 19,25-12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04-29T12:39:47.64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1,'345'17,"-265"-9,32 4,-83-8,57 1,-66-5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04-29T12:39:51.48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1,'67'35,"-47"-26,1-1,0 0,35 6,-36-9,1 1,-1 0,0 1,23 13,-41-20,-1 1,1 0,0 0,0 0,-1 0,1 1,0-1,-1 0,0 1,1-1,-1 1,0 0,1-1,-1 1,0 0,0-1,-1 1,1 0,0 0,0 0,-1 0,1 0,-1 0,0 3,0-2,-1 1,0-1,0 0,0 0,0 0,-1 0,1 0,-1 0,0 0,1-1,-1 1,-1 0,-3 3,-10 8,0 0,-1-2,-32 19,43-27,-131 65,122-60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E5A2930-C64C-45C5-B67F-E7A9431899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3E5309C4-03C1-4AF8-A81C-0C1254D966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A241B53-5560-408D-8FB8-919E6A64C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09835-7520-491E-A90E-23C34CE8F206}" type="datetimeFigureOut">
              <a:rPr lang="cs-CZ" smtClean="0"/>
              <a:t>03.05.2021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DFC6ED4-BFE8-4482-8A95-129B004E1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2904D62-7533-4E5C-A654-442450B9A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43B56-8C57-484D-8189-559389262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947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D0FC278-047B-42BC-ABF4-F8A0B2B08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93E23681-A6C7-4ADB-B1D9-6DC7DF5351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703CC991-059C-4EDB-A30C-A2980C1129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09835-7520-491E-A90E-23C34CE8F206}" type="datetimeFigureOut">
              <a:rPr lang="cs-CZ" smtClean="0"/>
              <a:t>03.05.2021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5B64F7D3-E633-4860-A6B0-FBEC6E7E7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EE5DABD-4F2B-49B0-AC47-595397DE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43B56-8C57-484D-8189-559389262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930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3D1AD69-6C2C-48C7-A8AB-E07622342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B80B9F92-C290-4285-94E0-90330B26A5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F9F4A893-3AA0-46B3-8170-83E0850241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09835-7520-491E-A90E-23C34CE8F206}" type="datetimeFigureOut">
              <a:rPr lang="cs-CZ" smtClean="0"/>
              <a:t>03.05.2021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D54DF97-B10A-423A-B2FA-9525EBAC1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1C75FF5-F1B3-4777-B898-B8B321617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43B56-8C57-484D-8189-559389262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102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2527A26-1DD4-4740-92A9-B6027938B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7EC6608-5864-4491-99AB-FE398F8424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FB2FFD38-353E-401C-9AD3-CED6DBFCF4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0DA90449-76BA-4370-A772-998DA5FAC2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09835-7520-491E-A90E-23C34CE8F206}" type="datetimeFigureOut">
              <a:rPr lang="cs-CZ" smtClean="0"/>
              <a:t>03.05.2021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7AAC9009-7ED1-4047-B82E-ADF39AD153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B6646973-D83E-4F0C-89B1-A243BD0FD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43B56-8C57-484D-8189-559389262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380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C76F3D6-5A22-4893-B1FA-46F4F9290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4BE6DE91-B332-4B3F-9124-70C5CB53FF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C11EF7CE-138E-4CE2-A4D4-09D6BA89F7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13E01655-4997-4619-B874-C325ADF4B4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A42A1994-DBB7-427F-A0B0-64CD49894C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5D0D5606-B2F0-42E8-B686-70F39DFB6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09835-7520-491E-A90E-23C34CE8F206}" type="datetimeFigureOut">
              <a:rPr lang="cs-CZ" smtClean="0"/>
              <a:t>03.05.2021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D19E41FB-CB5B-4540-B746-2CBC46CE6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F588BA61-75F2-47EF-9D2B-6B3745E365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43B56-8C57-484D-8189-559389262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39033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066762E-0142-4099-8F97-AE7A62AED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60193135-305D-4999-8C4E-0FD64D382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09835-7520-491E-A90E-23C34CE8F206}" type="datetimeFigureOut">
              <a:rPr lang="cs-CZ" smtClean="0"/>
              <a:t>03.05.2021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DA98E236-3E1F-446D-9A9E-60D61EBF48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92F69B8A-CDB8-421C-87F0-203D12995E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43B56-8C57-484D-8189-559389262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02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BE2D9443-FEEA-4B02-9075-99C5D8FC28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09835-7520-491E-A90E-23C34CE8F206}" type="datetimeFigureOut">
              <a:rPr lang="cs-CZ" smtClean="0"/>
              <a:t>03.05.2021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9703959C-C2A0-4833-A06C-D178FA09B6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C02F6BA5-A2C9-4163-B6AA-9CCA555C8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43B56-8C57-484D-8189-559389262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499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31B2183-38F4-4C40-959F-486A1F54D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25ED08AF-6DAC-4434-A4C9-C081E9E093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442DDB10-295D-4533-B3AB-CA8BB16965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C48ABED2-3ADB-4742-A475-7CE4D2339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09835-7520-491E-A90E-23C34CE8F206}" type="datetimeFigureOut">
              <a:rPr lang="cs-CZ" smtClean="0"/>
              <a:t>03.05.2021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AD9F6297-8A03-40C2-BB31-423173B9A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7AE83655-EE3B-4A98-B3E3-108D67076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43B56-8C57-484D-8189-559389262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4383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9D20FB2-7896-46CB-95FB-8E0F0B6C9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AEE98771-5710-4076-AD29-30A37F6D34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9CD26F0F-E08F-4F84-90C4-B1204882CC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9FA57EBF-8556-4B38-84DE-F7A4E19E8F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09835-7520-491E-A90E-23C34CE8F206}" type="datetimeFigureOut">
              <a:rPr lang="cs-CZ" smtClean="0"/>
              <a:t>03.05.2021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E3B40542-0188-469F-8205-7F9FE2E49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40806481-84F7-4D53-ABAE-9CCA8B0A5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43B56-8C57-484D-8189-559389262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798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A7B70CB-D75A-44C2-A436-5809C6012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F8E68EC2-AB6E-40F6-8BF4-A1C823A97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31FD5167-8ACB-4203-A698-BA5AB9F577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09835-7520-491E-A90E-23C34CE8F206}" type="datetimeFigureOut">
              <a:rPr lang="cs-CZ" smtClean="0"/>
              <a:t>03.05.2021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C7452D5-BCD6-446A-BB47-BFAFE4CB00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49EB579-75D5-425F-A397-15D8BC0D2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43B56-8C57-484D-8189-559389262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5531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78909B09-9AEE-47DF-9505-B34299ABD0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C7028FE3-ABB2-4233-B9B5-9C982CE510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82CA4BE-F4B8-4D7A-982A-555BD0198F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09835-7520-491E-A90E-23C34CE8F206}" type="datetimeFigureOut">
              <a:rPr lang="cs-CZ" smtClean="0"/>
              <a:t>03.05.2021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FFA41D3-C828-4109-811E-B5297B3E36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DFA892C-757E-46AB-8133-7998C6590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43B56-8C57-484D-8189-559389262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366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B2049C44-FBCE-4E10-B1B8-BF792F255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C6062464-C71F-456B-BA52-79DE866596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AC9068B-891E-4812-8D03-3F78C8B75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409835-7520-491E-A90E-23C34CE8F206}" type="datetimeFigureOut">
              <a:rPr lang="cs-CZ" smtClean="0"/>
              <a:t>03.05.2021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D87DEF2-F18A-4D17-AE14-B3C5CA0B95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18D52C41-0582-4974-8284-1E558552D5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543B56-8C57-484D-8189-559389262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673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9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3.jpg"/><Relationship Id="rId4" Type="http://schemas.openxmlformats.org/officeDocument/2006/relationships/image" Target="../media/image32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8.jpg"/><Relationship Id="rId5" Type="http://schemas.openxmlformats.org/officeDocument/2006/relationships/image" Target="../media/image37.jpg"/><Relationship Id="rId4" Type="http://schemas.openxmlformats.org/officeDocument/2006/relationships/image" Target="../media/image36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3.jpg"/><Relationship Id="rId5" Type="http://schemas.openxmlformats.org/officeDocument/2006/relationships/image" Target="../media/image42.jpg"/><Relationship Id="rId4" Type="http://schemas.openxmlformats.org/officeDocument/2006/relationships/image" Target="../media/image41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7.jpg"/><Relationship Id="rId4" Type="http://schemas.openxmlformats.org/officeDocument/2006/relationships/image" Target="../media/image46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0.jp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3" Type="http://schemas.openxmlformats.org/officeDocument/2006/relationships/image" Target="../media/image52.jpeg"/><Relationship Id="rId7" Type="http://schemas.openxmlformats.org/officeDocument/2006/relationships/image" Target="../media/image54.png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2.xml"/><Relationship Id="rId11" Type="http://schemas.openxmlformats.org/officeDocument/2006/relationships/image" Target="../media/image56.png"/><Relationship Id="rId5" Type="http://schemas.openxmlformats.org/officeDocument/2006/relationships/image" Target="../media/image53.png"/><Relationship Id="rId10" Type="http://schemas.openxmlformats.org/officeDocument/2006/relationships/customXml" Target="../ink/ink4.xml"/><Relationship Id="rId4" Type="http://schemas.openxmlformats.org/officeDocument/2006/relationships/customXml" Target="../ink/ink1.xml"/><Relationship Id="rId9" Type="http://schemas.openxmlformats.org/officeDocument/2006/relationships/image" Target="../media/image55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5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g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8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1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mailto:socialnichb@domov-letokruhy.cz" TargetMode="External"/><Relationship Id="rId2" Type="http://schemas.openxmlformats.org/officeDocument/2006/relationships/hyperlink" Target="mailto:vedoucibudisov@domov-letokruhy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chbbudisov@seznam.c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E23FB9C-F84E-43A3-B366-259772ACB4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75127" y="1122363"/>
            <a:ext cx="9392873" cy="191445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Domov Letokruhy p. o.</a:t>
            </a:r>
            <a:br>
              <a:rPr lang="cs-CZ" b="1" dirty="0"/>
            </a:br>
            <a:br>
              <a:rPr lang="cs-CZ" b="1" dirty="0"/>
            </a:br>
            <a:r>
              <a:rPr lang="cs-CZ" b="1" cap="all" dirty="0"/>
              <a:t>Chráněné bydlení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17586DF2-C3B5-4435-AF24-CDADC02D20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429000"/>
            <a:ext cx="9144000" cy="2191624"/>
          </a:xfrm>
        </p:spPr>
        <p:txBody>
          <a:bodyPr>
            <a:normAutofit/>
          </a:bodyPr>
          <a:lstStyle/>
          <a:p>
            <a:r>
              <a:rPr lang="cs-CZ" sz="3000" b="1" dirty="0"/>
              <a:t>ČSA 413 a Na Sídlišti 693</a:t>
            </a:r>
          </a:p>
          <a:p>
            <a:r>
              <a:rPr lang="cs-CZ" sz="3000" b="1" dirty="0"/>
              <a:t>Budišov nad Budišovkou</a:t>
            </a:r>
          </a:p>
          <a:p>
            <a:r>
              <a:rPr lang="cs-CZ" sz="3000" b="1" dirty="0"/>
              <a:t>747 87</a:t>
            </a:r>
          </a:p>
          <a:p>
            <a:r>
              <a:rPr lang="cs-CZ" sz="3000" b="1" dirty="0"/>
              <a:t>Identifikátor 7912551</a:t>
            </a:r>
          </a:p>
        </p:txBody>
      </p:sp>
      <p:pic>
        <p:nvPicPr>
          <p:cNvPr id="4" name="obrázek 1">
            <a:extLst>
              <a:ext uri="{FF2B5EF4-FFF2-40B4-BE49-F238E27FC236}">
                <a16:creationId xmlns:a16="http://schemas.microsoft.com/office/drawing/2014/main" id="{A5F678E5-EC43-422B-B178-EE6CABE0B6B4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899009" y="544186"/>
            <a:ext cx="1778466" cy="940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1" descr="logo_prisp_organizace_MSK">
            <a:extLst>
              <a:ext uri="{FF2B5EF4-FFF2-40B4-BE49-F238E27FC236}">
                <a16:creationId xmlns:a16="http://schemas.microsoft.com/office/drawing/2014/main" id="{F28CF940-A34C-4B05-9922-AF4D82FF2001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75178" y="5922629"/>
            <a:ext cx="1527653" cy="6702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354217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B858719-FF6C-4D02-91C1-292429438A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494950"/>
            <a:ext cx="10671495" cy="568201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b="1" dirty="0">
                <a:latin typeface="Tahoma" panose="020B0604030504040204" pitchFamily="34" charset="0"/>
                <a:ea typeface="Times New Roman" panose="02020603050405020304" pitchFamily="18" charset="0"/>
              </a:rPr>
              <a:t>Naši cílovou skupinou </a:t>
            </a:r>
            <a:r>
              <a:rPr lang="cs-CZ" dirty="0">
                <a:latin typeface="Tahoma" panose="020B0604030504040204" pitchFamily="34" charset="0"/>
                <a:ea typeface="Times New Roman" panose="02020603050405020304" pitchFamily="18" charset="0"/>
              </a:rPr>
              <a:t>jsou o</a:t>
            </a:r>
            <a:r>
              <a:rPr lang="cs-CZ" dirty="0">
                <a:effectLst/>
                <a:latin typeface="Tahoma" panose="020B0604030504040204" pitchFamily="34" charset="0"/>
                <a:ea typeface="Times New Roman" panose="02020603050405020304" pitchFamily="18" charset="0"/>
              </a:rPr>
              <a:t>soby se zdravotním postižením nad </a:t>
            </a:r>
          </a:p>
          <a:p>
            <a:pPr marL="0" indent="0" algn="ctr">
              <a:buNone/>
            </a:pPr>
            <a:r>
              <a:rPr lang="cs-CZ" dirty="0">
                <a:effectLst/>
                <a:latin typeface="Tahoma" panose="020B0604030504040204" pitchFamily="34" charset="0"/>
                <a:ea typeface="Times New Roman" panose="02020603050405020304" pitchFamily="18" charset="0"/>
              </a:rPr>
              <a:t>19 let, jež nejsou schopny žít bez pomoci a podpory jiné osoby. Zároveň jsou ale schopny kolektivního soužití a péči o domácnost zvládají alespoň s dopomocí druhé osoby. </a:t>
            </a:r>
          </a:p>
          <a:p>
            <a:pPr marL="0" indent="0">
              <a:buNone/>
            </a:pPr>
            <a:endParaRPr lang="cs-CZ" dirty="0">
              <a:latin typeface="Tahoma" panose="020B060403050404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dirty="0">
                <a:effectLst/>
                <a:latin typeface="Tahoma" panose="020B0604030504040204" pitchFamily="34" charset="0"/>
                <a:ea typeface="Times New Roman" panose="02020603050405020304" pitchFamily="18" charset="0"/>
              </a:rPr>
              <a:t>Službu zajišťuje vedoucí služby, sociální pracovník a 5 pracovníků v sociálních službách, a to od 7:00 – 20:00 hod.,</a:t>
            </a: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cs-CZ" dirty="0">
                <a:latin typeface="Times New Roman" panose="02020603050405020304" pitchFamily="18" charset="0"/>
              </a:rPr>
              <a:t>			       </a:t>
            </a:r>
            <a:r>
              <a:rPr lang="cs-CZ" dirty="0">
                <a:latin typeface="Tahoma" panose="020B0604030504040204" pitchFamily="34" charset="0"/>
              </a:rPr>
              <a:t>od</a:t>
            </a: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cs-CZ" dirty="0">
                <a:effectLst/>
                <a:latin typeface="Tahoma" panose="020B0604030504040204" pitchFamily="34" charset="0"/>
                <a:ea typeface="Times New Roman" panose="02020603050405020304" pitchFamily="18" charset="0"/>
              </a:rPr>
              <a:t>20:00 – 7:00 hod. pohotovost na telefonu</a:t>
            </a:r>
          </a:p>
          <a:p>
            <a:pPr marL="0" indent="0">
              <a:buNone/>
            </a:pPr>
            <a:endParaRPr lang="cs-CZ" dirty="0">
              <a:latin typeface="Tahoma" panose="020B0604030504040204" pitchFamily="34" charset="0"/>
              <a:ea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cs-CZ" dirty="0">
                <a:effectLst/>
                <a:latin typeface="Tahoma" panose="020B0604030504040204" pitchFamily="34" charset="0"/>
                <a:ea typeface="Times New Roman" panose="02020603050405020304" pitchFamily="18" charset="0"/>
              </a:rPr>
              <a:t>Služba je poskytována ve 4 domácnostech. 3 jsou v domě, </a:t>
            </a:r>
          </a:p>
          <a:p>
            <a:pPr marL="0" indent="0" algn="ctr">
              <a:buNone/>
            </a:pPr>
            <a:r>
              <a:rPr lang="cs-CZ" dirty="0">
                <a:effectLst/>
                <a:latin typeface="Tahoma" panose="020B0604030504040204" pitchFamily="34" charset="0"/>
                <a:ea typeface="Times New Roman" panose="02020603050405020304" pitchFamily="18" charset="0"/>
              </a:rPr>
              <a:t>1 je v odloučeném bytě. </a:t>
            </a:r>
          </a:p>
          <a:p>
            <a:pPr marL="0" indent="0" algn="ctr">
              <a:buNone/>
            </a:pPr>
            <a:endParaRPr lang="cs-CZ" dirty="0">
              <a:effectLst/>
              <a:latin typeface="Tahoma" panose="020B0604030504040204" pitchFamily="34" charset="0"/>
              <a:ea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cs-CZ" dirty="0">
                <a:latin typeface="Tahoma" panose="020B0604030504040204" pitchFamily="34" charset="0"/>
              </a:rPr>
              <a:t>Celková kapacita CHB je 17 uživatelů.</a:t>
            </a:r>
          </a:p>
          <a:p>
            <a:pPr marL="0" indent="0" algn="just">
              <a:buNone/>
            </a:pPr>
            <a:r>
              <a:rPr lang="cs-CZ" sz="1800" b="1" dirty="0">
                <a:effectLst/>
                <a:latin typeface="Tahoma" panose="020B0604030504040204" pitchFamily="34" charset="0"/>
                <a:ea typeface="Times New Roman" panose="02020603050405020304" pitchFamily="18" charset="0"/>
              </a:rPr>
              <a:t> </a:t>
            </a:r>
            <a:endParaRPr lang="cs-CZ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00124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FEFB6A7-E9B3-4E97-8E46-2320BB386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Dům na adrese ČSA 413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97A52E65-E596-47AB-B1D4-18D844BC4488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1072" y="1894017"/>
            <a:ext cx="6109855" cy="4214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509965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957F5EF-5DAA-4B17-BCE6-D192F4B2D2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Pohled ze zahrady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D4E049BC-C9DA-4E83-A20B-C540DDFE70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9527" y="1825625"/>
            <a:ext cx="8692946" cy="4351338"/>
          </a:xfrm>
        </p:spPr>
      </p:pic>
    </p:spTree>
    <p:extLst>
      <p:ext uri="{BB962C8B-B14F-4D97-AF65-F5344CB8AC3E}">
        <p14:creationId xmlns:p14="http://schemas.microsoft.com/office/powerpoint/2010/main" val="2360531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D967324A-2F54-4A50-82D2-85F3B96A7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2550" y="328333"/>
            <a:ext cx="3892492" cy="6210256"/>
          </a:xfrm>
          <a:prstGeom prst="rect">
            <a:avLst/>
          </a:prstGeom>
        </p:spPr>
      </p:pic>
      <p:sp>
        <p:nvSpPr>
          <p:cNvPr id="5" name="Zástupný obsah 4">
            <a:extLst>
              <a:ext uri="{FF2B5EF4-FFF2-40B4-BE49-F238E27FC236}">
                <a16:creationId xmlns:a16="http://schemas.microsoft.com/office/drawing/2014/main" id="{7415D097-F273-4210-9B62-CDFAADF56C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1670"/>
            <a:ext cx="10515600" cy="612662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/>
              <a:t>Pohled z cesty</a:t>
            </a:r>
          </a:p>
        </p:txBody>
      </p:sp>
    </p:spTree>
    <p:extLst>
      <p:ext uri="{BB962C8B-B14F-4D97-AF65-F5344CB8AC3E}">
        <p14:creationId xmlns:p14="http://schemas.microsoft.com/office/powerpoint/2010/main" val="36407474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3315CA8-CCAF-44A6-AE54-63F5B27D3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Zahrada</a:t>
            </a:r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4F972515-4F27-4F40-9C38-C9B395C343F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3760" y="1530615"/>
            <a:ext cx="4070387" cy="2550502"/>
          </a:xfrm>
        </p:spPr>
      </p:pic>
      <p:pic>
        <p:nvPicPr>
          <p:cNvPr id="8" name="Zástupný obsah 7">
            <a:extLst>
              <a:ext uri="{FF2B5EF4-FFF2-40B4-BE49-F238E27FC236}">
                <a16:creationId xmlns:a16="http://schemas.microsoft.com/office/drawing/2014/main" id="{3CDE0C81-16F7-406B-9E96-03C741084B1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437239" y="2571017"/>
            <a:ext cx="4352925" cy="3020201"/>
          </a:xfr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FE722334-D1B7-4971-83CE-E53FEC90E8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3024" y="4115671"/>
            <a:ext cx="5507066" cy="261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6422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text 6">
            <a:extLst>
              <a:ext uri="{FF2B5EF4-FFF2-40B4-BE49-F238E27FC236}">
                <a16:creationId xmlns:a16="http://schemas.microsoft.com/office/drawing/2014/main" id="{7944E499-34A4-46F6-A226-BCAD231358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7564" y="1560352"/>
            <a:ext cx="4134462" cy="4308636"/>
          </a:xfrm>
        </p:spPr>
        <p:txBody>
          <a:bodyPr>
            <a:normAutofit/>
          </a:bodyPr>
          <a:lstStyle/>
          <a:p>
            <a:pPr algn="ctr"/>
            <a:endParaRPr lang="cs-CZ" sz="3200" b="1" dirty="0"/>
          </a:p>
          <a:p>
            <a:pPr algn="ctr"/>
            <a:r>
              <a:rPr lang="cs-CZ" sz="4000" b="1" dirty="0"/>
              <a:t>Pohled od hlavního vchodu</a:t>
            </a:r>
          </a:p>
        </p:txBody>
      </p:sp>
      <p:pic>
        <p:nvPicPr>
          <p:cNvPr id="13" name="Zástupný symbol obrázku 12">
            <a:extLst>
              <a:ext uri="{FF2B5EF4-FFF2-40B4-BE49-F238E27FC236}">
                <a16:creationId xmlns:a16="http://schemas.microsoft.com/office/drawing/2014/main" id="{9B53F9A4-74F8-4412-B466-3EE29CD1684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00" r="31800"/>
          <a:stretch>
            <a:fillRect/>
          </a:stretch>
        </p:blipFill>
        <p:spPr>
          <a:xfrm rot="5400000">
            <a:off x="6103718" y="-95294"/>
            <a:ext cx="4745312" cy="6009698"/>
          </a:xfrm>
        </p:spPr>
      </p:pic>
    </p:spTree>
    <p:extLst>
      <p:ext uri="{BB962C8B-B14F-4D97-AF65-F5344CB8AC3E}">
        <p14:creationId xmlns:p14="http://schemas.microsoft.com/office/powerpoint/2010/main" val="15784421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23D657E8-682E-4638-AA1C-763BD1F9DF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41" y="796574"/>
            <a:ext cx="6172200" cy="2845384"/>
          </a:xfrm>
        </p:spPr>
      </p:pic>
      <p:sp>
        <p:nvSpPr>
          <p:cNvPr id="12" name="Zástupný text 11">
            <a:extLst>
              <a:ext uri="{FF2B5EF4-FFF2-40B4-BE49-F238E27FC236}">
                <a16:creationId xmlns:a16="http://schemas.microsoft.com/office/drawing/2014/main" id="{6045790B-B30D-4F00-B78F-A2F8DE7EE0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3950" y="81096"/>
            <a:ext cx="10360402" cy="1110142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/>
              <a:t>Zahrada s altánem, krbem a kuřárna</a:t>
            </a:r>
          </a:p>
        </p:txBody>
      </p:sp>
      <p:pic>
        <p:nvPicPr>
          <p:cNvPr id="8" name="Zástupný obsah 7">
            <a:extLst>
              <a:ext uri="{FF2B5EF4-FFF2-40B4-BE49-F238E27FC236}">
                <a16:creationId xmlns:a16="http://schemas.microsoft.com/office/drawing/2014/main" id="{3EC8768F-D7C1-493C-AD37-E4DF2A0CBFA8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967025" y="2701688"/>
            <a:ext cx="4769338" cy="2198557"/>
          </a:xfr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39103D5F-859B-43D2-AC70-A5EAA0767A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806" y="3800966"/>
            <a:ext cx="6455399" cy="2975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11924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>
            <a:extLst>
              <a:ext uri="{FF2B5EF4-FFF2-40B4-BE49-F238E27FC236}">
                <a16:creationId xmlns:a16="http://schemas.microsoft.com/office/drawing/2014/main" id="{DAD41E28-08BE-4488-AF36-57E90A942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/>
              <a:t>Budova má výtah, který je přístupný i z venkovního prostoru</a:t>
            </a:r>
          </a:p>
        </p:txBody>
      </p:sp>
      <p:pic>
        <p:nvPicPr>
          <p:cNvPr id="9" name="Zástupný obsah 8">
            <a:extLst>
              <a:ext uri="{FF2B5EF4-FFF2-40B4-BE49-F238E27FC236}">
                <a16:creationId xmlns:a16="http://schemas.microsoft.com/office/drawing/2014/main" id="{9FF1C184-495D-4B57-9637-70C83D18657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825625"/>
            <a:ext cx="2447722" cy="4351338"/>
          </a:xfrm>
        </p:spPr>
      </p:pic>
      <p:pic>
        <p:nvPicPr>
          <p:cNvPr id="11" name="Zástupný obsah 10">
            <a:extLst>
              <a:ext uri="{FF2B5EF4-FFF2-40B4-BE49-F238E27FC236}">
                <a16:creationId xmlns:a16="http://schemas.microsoft.com/office/drawing/2014/main" id="{C4F7D25A-049E-4080-92AE-00996EFFFEB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306443" y="2997152"/>
            <a:ext cx="4352925" cy="2006698"/>
          </a:xfrm>
        </p:spPr>
      </p:pic>
      <p:pic>
        <p:nvPicPr>
          <p:cNvPr id="13" name="Obrázek 12">
            <a:extLst>
              <a:ext uri="{FF2B5EF4-FFF2-40B4-BE49-F238E27FC236}">
                <a16:creationId xmlns:a16="http://schemas.microsoft.com/office/drawing/2014/main" id="{A1A7743F-6194-4E2E-86DB-10341C68C7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797708" y="3120265"/>
            <a:ext cx="4184392" cy="1929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8774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5B85CF4-6954-4843-BD69-855E6B537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4457"/>
            <a:ext cx="10730218" cy="1426231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/>
              <a:t>Každý uživatel dostane klíč od hlavního vchodu, bytu i svého pokoje. </a:t>
            </a:r>
            <a:br>
              <a:rPr lang="cs-CZ" sz="3200" b="1" dirty="0"/>
            </a:br>
            <a:r>
              <a:rPr lang="cs-CZ" sz="3200" b="1" dirty="0"/>
              <a:t>V domě jsou panikové kliky, které umožňují odejít i ze zamčeného domu.</a:t>
            </a:r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8D7B9AD9-4840-4B60-8225-C8FEF8C14E0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3369" y="2893159"/>
            <a:ext cx="4480420" cy="2090410"/>
          </a:xfrm>
        </p:spPr>
      </p:pic>
      <p:pic>
        <p:nvPicPr>
          <p:cNvPr id="8" name="Zástupný obsah 7">
            <a:extLst>
              <a:ext uri="{FF2B5EF4-FFF2-40B4-BE49-F238E27FC236}">
                <a16:creationId xmlns:a16="http://schemas.microsoft.com/office/drawing/2014/main" id="{9F131938-1043-47D6-82A7-2FE6F7BBC3F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7982" y="1804639"/>
            <a:ext cx="2272885" cy="4788904"/>
          </a:xfr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F89A7A2D-985D-4F50-ACB0-59538EDA52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179" y="1675215"/>
            <a:ext cx="2617364" cy="491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52588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3D04AA9-3B12-425B-AC40-D3C6640BB9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704675"/>
            <a:ext cx="10515600" cy="5472288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   Chodba bytu			Hlavní chodba a schodiště	</a:t>
            </a:r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5A1634C4-6B4D-4BA6-A978-7781FD9BB2F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0421" y="2609170"/>
            <a:ext cx="4352925" cy="2130968"/>
          </a:xfrm>
        </p:spPr>
      </p:pic>
      <p:pic>
        <p:nvPicPr>
          <p:cNvPr id="13" name="Obrázek 12">
            <a:extLst>
              <a:ext uri="{FF2B5EF4-FFF2-40B4-BE49-F238E27FC236}">
                <a16:creationId xmlns:a16="http://schemas.microsoft.com/office/drawing/2014/main" id="{5B281750-6834-451E-BE23-838DA786E0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9304" y="1521261"/>
            <a:ext cx="2606696" cy="4204849"/>
          </a:xfrm>
          <a:prstGeom prst="rect">
            <a:avLst/>
          </a:prstGeom>
        </p:spPr>
      </p:pic>
      <p:pic>
        <p:nvPicPr>
          <p:cNvPr id="15" name="Obrázek 14">
            <a:extLst>
              <a:ext uri="{FF2B5EF4-FFF2-40B4-BE49-F238E27FC236}">
                <a16:creationId xmlns:a16="http://schemas.microsoft.com/office/drawing/2014/main" id="{C5503B39-0BF3-4C32-891A-5D35EC61AF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189729" y="2705436"/>
            <a:ext cx="4204850" cy="1938436"/>
          </a:xfrm>
          <a:prstGeom prst="rect">
            <a:avLst/>
          </a:prstGeom>
        </p:spPr>
      </p:pic>
      <p:pic>
        <p:nvPicPr>
          <p:cNvPr id="17" name="Obrázek 16">
            <a:extLst>
              <a:ext uri="{FF2B5EF4-FFF2-40B4-BE49-F238E27FC236}">
                <a16:creationId xmlns:a16="http://schemas.microsoft.com/office/drawing/2014/main" id="{94FE3285-01D7-436A-8355-DA3C83CA689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8308" y="2436597"/>
            <a:ext cx="3656431" cy="2476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0313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0FB3AEC-DA6E-4CF3-9C69-8F22559B7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17723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/>
              <a:t>Společenská místnost – </a:t>
            </a:r>
            <a:r>
              <a:rPr lang="cs-CZ" sz="3100" b="1" dirty="0"/>
              <a:t>nachází se v suterénu domu, kde je zároveň </a:t>
            </a:r>
            <a:br>
              <a:rPr lang="cs-CZ" sz="3100" b="1" dirty="0"/>
            </a:br>
            <a:r>
              <a:rPr lang="cs-CZ" sz="3100" b="1" dirty="0"/>
              <a:t>                   i zázemí pro personál.</a:t>
            </a:r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28CE76E6-1A02-44FB-8A08-3BC44FE6F8E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" y="1498252"/>
            <a:ext cx="5181600" cy="2388717"/>
          </a:xfrm>
        </p:spPr>
      </p:pic>
      <p:pic>
        <p:nvPicPr>
          <p:cNvPr id="14" name="Zástupný obsah 13">
            <a:extLst>
              <a:ext uri="{FF2B5EF4-FFF2-40B4-BE49-F238E27FC236}">
                <a16:creationId xmlns:a16="http://schemas.microsoft.com/office/drawing/2014/main" id="{3569FFBB-7301-41B8-8B84-5C701F2C7A4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1194" y="1826464"/>
            <a:ext cx="2147815" cy="4351338"/>
          </a:xfrm>
        </p:spPr>
      </p:pic>
      <p:pic>
        <p:nvPicPr>
          <p:cNvPr id="16" name="Obrázek 15">
            <a:extLst>
              <a:ext uri="{FF2B5EF4-FFF2-40B4-BE49-F238E27FC236}">
                <a16:creationId xmlns:a16="http://schemas.microsoft.com/office/drawing/2014/main" id="{31B3FED5-D86F-4DB9-AF15-89594B6BDA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571917" y="2993848"/>
            <a:ext cx="4331665" cy="1996897"/>
          </a:xfrm>
          <a:prstGeom prst="rect">
            <a:avLst/>
          </a:prstGeom>
        </p:spPr>
      </p:pic>
      <p:pic>
        <p:nvPicPr>
          <p:cNvPr id="20" name="Obrázek 19">
            <a:extLst>
              <a:ext uri="{FF2B5EF4-FFF2-40B4-BE49-F238E27FC236}">
                <a16:creationId xmlns:a16="http://schemas.microsoft.com/office/drawing/2014/main" id="{2DC50311-3B4E-42F1-B408-98617E16E7A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7167" y="4002133"/>
            <a:ext cx="4848833" cy="2715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1095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>
            <a:extLst>
              <a:ext uri="{FF2B5EF4-FFF2-40B4-BE49-F238E27FC236}">
                <a16:creationId xmlns:a16="http://schemas.microsoft.com/office/drawing/2014/main" id="{D2167C6C-F85D-40CB-9046-28685355A5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/>
              <a:t>V každém bytě je společný </a:t>
            </a:r>
            <a:r>
              <a:rPr lang="cs-CZ" sz="4000" b="1" dirty="0"/>
              <a:t>obývací pokoj</a:t>
            </a:r>
            <a:r>
              <a:rPr lang="cs-CZ" sz="3200" b="1" dirty="0"/>
              <a:t>, jehož součástí </a:t>
            </a:r>
            <a:br>
              <a:rPr lang="cs-CZ" sz="3200" b="1" dirty="0"/>
            </a:br>
            <a:r>
              <a:rPr lang="cs-CZ" sz="3200" b="1" dirty="0"/>
              <a:t>je sedací souprava, TV a stůl s křesly. </a:t>
            </a:r>
          </a:p>
        </p:txBody>
      </p:sp>
      <p:pic>
        <p:nvPicPr>
          <p:cNvPr id="10" name="Zástupný obsah 9">
            <a:extLst>
              <a:ext uri="{FF2B5EF4-FFF2-40B4-BE49-F238E27FC236}">
                <a16:creationId xmlns:a16="http://schemas.microsoft.com/office/drawing/2014/main" id="{07B7FE94-90CC-4910-A38F-18EEBA6EBEC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627" y="1559483"/>
            <a:ext cx="5445154" cy="2510215"/>
          </a:xfrm>
        </p:spPr>
      </p:pic>
      <p:pic>
        <p:nvPicPr>
          <p:cNvPr id="12" name="Zástupný obsah 11">
            <a:extLst>
              <a:ext uri="{FF2B5EF4-FFF2-40B4-BE49-F238E27FC236}">
                <a16:creationId xmlns:a16="http://schemas.microsoft.com/office/drawing/2014/main" id="{B18BD3F6-B72A-48F1-80E7-87017954B8C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627" y="4230405"/>
            <a:ext cx="5517898" cy="2543750"/>
          </a:xfrm>
        </p:spPr>
      </p:pic>
      <p:pic>
        <p:nvPicPr>
          <p:cNvPr id="16" name="Obrázek 15">
            <a:extLst>
              <a:ext uri="{FF2B5EF4-FFF2-40B4-BE49-F238E27FC236}">
                <a16:creationId xmlns:a16="http://schemas.microsoft.com/office/drawing/2014/main" id="{2AE9B274-A74D-4198-B2A4-FAF2EA4F06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4706" y="1929395"/>
            <a:ext cx="3919094" cy="407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1205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608484D-9770-4933-8426-E992842C9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4289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/>
              <a:t>Dále se v bytě nachází společná </a:t>
            </a:r>
            <a:r>
              <a:rPr lang="cs-CZ" sz="3600" b="1" dirty="0"/>
              <a:t>kuchyňka</a:t>
            </a:r>
            <a:r>
              <a:rPr lang="cs-CZ" sz="3200" b="1" dirty="0"/>
              <a:t>.</a:t>
            </a:r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10C9DE65-F367-4ED4-87CE-736FDE9E0CB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14" y="1289822"/>
            <a:ext cx="5579902" cy="2572334"/>
          </a:xfr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460A0BAE-DB44-492B-A06A-C722C1D20B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3243" y="1289822"/>
            <a:ext cx="4144332" cy="2572334"/>
          </a:xfrm>
          <a:prstGeom prst="rect">
            <a:avLst/>
          </a:prstGeom>
        </p:spPr>
      </p:pic>
      <p:pic>
        <p:nvPicPr>
          <p:cNvPr id="12" name="Obrázek 11">
            <a:extLst>
              <a:ext uri="{FF2B5EF4-FFF2-40B4-BE49-F238E27FC236}">
                <a16:creationId xmlns:a16="http://schemas.microsoft.com/office/drawing/2014/main" id="{2989138E-B6C5-49FD-84B4-61744CE622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1238" y="4027852"/>
            <a:ext cx="5945870" cy="2741046"/>
          </a:xfrm>
          <a:prstGeom prst="rect">
            <a:avLst/>
          </a:prstGeom>
        </p:spPr>
      </p:pic>
      <p:pic>
        <p:nvPicPr>
          <p:cNvPr id="8" name="Zástupný obsah 7">
            <a:extLst>
              <a:ext uri="{FF2B5EF4-FFF2-40B4-BE49-F238E27FC236}">
                <a16:creationId xmlns:a16="http://schemas.microsoft.com/office/drawing/2014/main" id="{33575BDF-866D-4B10-87D5-7A7B2CC0A20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081112" y="3313063"/>
            <a:ext cx="4352925" cy="2006698"/>
          </a:xfrm>
        </p:spPr>
      </p:pic>
    </p:spTree>
    <p:extLst>
      <p:ext uri="{BB962C8B-B14F-4D97-AF65-F5344CB8AC3E}">
        <p14:creationId xmlns:p14="http://schemas.microsoft.com/office/powerpoint/2010/main" val="19719998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C0251B2-7A74-4B3B-81BA-A77C51729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33833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/>
              <a:t>Vybavení kuchyně</a:t>
            </a:r>
          </a:p>
        </p:txBody>
      </p:sp>
      <p:pic>
        <p:nvPicPr>
          <p:cNvPr id="12" name="Zástupný obsah 11">
            <a:extLst>
              <a:ext uri="{FF2B5EF4-FFF2-40B4-BE49-F238E27FC236}">
                <a16:creationId xmlns:a16="http://schemas.microsoft.com/office/drawing/2014/main" id="{4E88BC24-90F5-4F16-B6A8-EA29877E7A7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0178" y="1300293"/>
            <a:ext cx="2342128" cy="4071326"/>
          </a:xfrm>
        </p:spPr>
      </p:pic>
      <p:pic>
        <p:nvPicPr>
          <p:cNvPr id="10" name="Zástupný obsah 9">
            <a:extLst>
              <a:ext uri="{FF2B5EF4-FFF2-40B4-BE49-F238E27FC236}">
                <a16:creationId xmlns:a16="http://schemas.microsoft.com/office/drawing/2014/main" id="{E2CD6F91-3467-4DAC-9F32-24B968200DF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733" y="587230"/>
            <a:ext cx="2570576" cy="3724712"/>
          </a:xfrm>
        </p:spPr>
      </p:pic>
      <p:pic>
        <p:nvPicPr>
          <p:cNvPr id="14" name="Obrázek 13">
            <a:extLst>
              <a:ext uri="{FF2B5EF4-FFF2-40B4-BE49-F238E27FC236}">
                <a16:creationId xmlns:a16="http://schemas.microsoft.com/office/drawing/2014/main" id="{65FD24B0-1961-4C2F-9F95-C51FF37764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0037" y="1098958"/>
            <a:ext cx="2723329" cy="5251712"/>
          </a:xfrm>
          <a:prstGeom prst="rect">
            <a:avLst/>
          </a:prstGeom>
        </p:spPr>
      </p:pic>
      <p:pic>
        <p:nvPicPr>
          <p:cNvPr id="16" name="Obrázek 15">
            <a:extLst>
              <a:ext uri="{FF2B5EF4-FFF2-40B4-BE49-F238E27FC236}">
                <a16:creationId xmlns:a16="http://schemas.microsoft.com/office/drawing/2014/main" id="{5F2E40E7-C5C8-48A1-91C2-21F0D1FB8D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725" y="4653588"/>
            <a:ext cx="3445325" cy="1958829"/>
          </a:xfrm>
          <a:prstGeom prst="rect">
            <a:avLst/>
          </a:prstGeom>
        </p:spPr>
      </p:pic>
      <p:pic>
        <p:nvPicPr>
          <p:cNvPr id="18" name="Obrázek 17">
            <a:extLst>
              <a:ext uri="{FF2B5EF4-FFF2-40B4-BE49-F238E27FC236}">
                <a16:creationId xmlns:a16="http://schemas.microsoft.com/office/drawing/2014/main" id="{CFAC419A-FC96-4A70-A99F-D78108FDFB7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5108" y="1887523"/>
            <a:ext cx="2291587" cy="3082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3967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3120113-F79F-423D-AC9D-51859646A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10515600" cy="5750449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/>
              <a:t>STRAVOVÁNÍ</a:t>
            </a:r>
            <a:br>
              <a:rPr lang="cs-CZ" sz="3200" dirty="0"/>
            </a:br>
            <a:r>
              <a:rPr lang="cs-CZ" sz="3200" b="1" dirty="0"/>
              <a:t>Na bytě se mají možnost uživatelé stravovat společně. Pokud chtějí, měsíčně si vyberou částku 1.200 Kč, kterou jim pomáhá spravovat garant bytu. </a:t>
            </a:r>
            <a:br>
              <a:rPr lang="cs-CZ" sz="3200" b="1" dirty="0"/>
            </a:br>
            <a:r>
              <a:rPr lang="cs-CZ" sz="3200" b="1" dirty="0"/>
              <a:t>Sestaví si společně jídelní lístek a nákupní seznam na celý týden. Z této částky si nakoupí v blízkém marketu potraviny </a:t>
            </a:r>
            <a:br>
              <a:rPr lang="cs-CZ" sz="3200" b="1" dirty="0"/>
            </a:br>
            <a:r>
              <a:rPr lang="cs-CZ" sz="3200" b="1" dirty="0"/>
              <a:t>a společně za dopomoci pracovníka si denně vaří obědy. </a:t>
            </a:r>
            <a:br>
              <a:rPr lang="cs-CZ" sz="3200" b="1" dirty="0"/>
            </a:br>
            <a:br>
              <a:rPr lang="cs-CZ" sz="3200" b="1" dirty="0"/>
            </a:br>
            <a:r>
              <a:rPr lang="cs-CZ" sz="3200" b="1" dirty="0"/>
              <a:t>Pokud se na společném stravování podílet nechtějí, mohou si obědy připravovat sami, nechat si jídlo dovážet, docházet si </a:t>
            </a:r>
            <a:br>
              <a:rPr lang="cs-CZ" sz="3200" b="1" dirty="0"/>
            </a:br>
            <a:r>
              <a:rPr lang="cs-CZ" sz="3200" b="1" dirty="0"/>
              <a:t>s jídlonosičem do místní školní jídelny nebo bufetu. </a:t>
            </a:r>
          </a:p>
        </p:txBody>
      </p:sp>
    </p:spTree>
    <p:extLst>
      <p:ext uri="{BB962C8B-B14F-4D97-AF65-F5344CB8AC3E}">
        <p14:creationId xmlns:p14="http://schemas.microsoft.com/office/powerpoint/2010/main" val="9585426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B7298E3-F24D-402A-983E-7706B765A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642" y="365126"/>
            <a:ext cx="11576557" cy="93516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/>
              <a:t>Koupelny s WC </a:t>
            </a:r>
            <a:r>
              <a:rPr lang="cs-CZ" sz="3200" b="1" dirty="0"/>
              <a:t>– </a:t>
            </a:r>
            <a:r>
              <a:rPr lang="cs-CZ" sz="2800" b="1" dirty="0"/>
              <a:t>v bytě jsou koupelny vždy 2 (pro muže a ženy), z toho je jedna bezbariérová. Součástí je pračka a sušička.</a:t>
            </a:r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67336FD4-38EF-4215-8593-74EA2900177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4" y="1604336"/>
            <a:ext cx="5042910" cy="2324781"/>
          </a:xfrm>
        </p:spPr>
      </p:pic>
      <p:pic>
        <p:nvPicPr>
          <p:cNvPr id="8" name="Zástupný obsah 7">
            <a:extLst>
              <a:ext uri="{FF2B5EF4-FFF2-40B4-BE49-F238E27FC236}">
                <a16:creationId xmlns:a16="http://schemas.microsoft.com/office/drawing/2014/main" id="{C4BF15CC-54A6-47A7-8BB5-8B920D95E64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801232" y="3022274"/>
            <a:ext cx="4352925" cy="2006698"/>
          </a:xfr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D644FB28-C7F9-4832-A11E-15DA40232B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218784" y="2996760"/>
            <a:ext cx="4785919" cy="2206309"/>
          </a:xfrm>
          <a:prstGeom prst="rect">
            <a:avLst/>
          </a:prstGeom>
        </p:spPr>
      </p:pic>
      <p:pic>
        <p:nvPicPr>
          <p:cNvPr id="12" name="Obrázek 11">
            <a:extLst>
              <a:ext uri="{FF2B5EF4-FFF2-40B4-BE49-F238E27FC236}">
                <a16:creationId xmlns:a16="http://schemas.microsoft.com/office/drawing/2014/main" id="{BBC000A2-3EDA-414B-8ACB-0E6D3CDBA9C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642" y="4308326"/>
            <a:ext cx="4107937" cy="1893759"/>
          </a:xfrm>
          <a:prstGeom prst="rect">
            <a:avLst/>
          </a:prstGeom>
        </p:spPr>
      </p:pic>
      <p:pic>
        <p:nvPicPr>
          <p:cNvPr id="14" name="Obrázek 13">
            <a:extLst>
              <a:ext uri="{FF2B5EF4-FFF2-40B4-BE49-F238E27FC236}">
                <a16:creationId xmlns:a16="http://schemas.microsoft.com/office/drawing/2014/main" id="{A34D0CA8-2D0C-436F-9840-7EB586EB033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303321" y="2932627"/>
            <a:ext cx="5078542" cy="2341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0175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B8F5FE5-C609-4103-854A-06E89EB0F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572731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Pokoje v bytě jsou jednolůžkové a dvoulůžkové. </a:t>
            </a:r>
            <a:r>
              <a:rPr lang="cs-CZ" sz="2200" dirty="0"/>
              <a:t>Standartně jsou vybaveny skříní, postelí s lůžkovinami, uzamykatelným nočním stolkem, stolem </a:t>
            </a:r>
            <a:br>
              <a:rPr lang="cs-CZ" sz="2200" dirty="0"/>
            </a:br>
            <a:r>
              <a:rPr lang="cs-CZ" sz="2200" dirty="0"/>
              <a:t>a židlemi. Každý uživatel si k nám může přinést svůj vlastní nábytek, spotřebiče (TV, rychlovarnou konvici, rádio, ledničku) </a:t>
            </a:r>
          </a:p>
        </p:txBody>
      </p:sp>
      <p:pic>
        <p:nvPicPr>
          <p:cNvPr id="14" name="Zástupný obsah 13">
            <a:extLst>
              <a:ext uri="{FF2B5EF4-FFF2-40B4-BE49-F238E27FC236}">
                <a16:creationId xmlns:a16="http://schemas.microsoft.com/office/drawing/2014/main" id="{F0F203B1-A9D3-4D7C-B7E7-10CAD377277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39" y="2052532"/>
            <a:ext cx="4807025" cy="2074850"/>
          </a:xfrm>
        </p:spPr>
      </p:pic>
      <p:pic>
        <p:nvPicPr>
          <p:cNvPr id="16" name="Obrázek 15">
            <a:extLst>
              <a:ext uri="{FF2B5EF4-FFF2-40B4-BE49-F238E27FC236}">
                <a16:creationId xmlns:a16="http://schemas.microsoft.com/office/drawing/2014/main" id="{63BF634E-814A-4661-A5EC-511DC6CDBA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3934" y="2101503"/>
            <a:ext cx="2880988" cy="4548120"/>
          </a:xfrm>
          <a:prstGeom prst="rect">
            <a:avLst/>
          </a:prstGeom>
        </p:spPr>
      </p:pic>
      <p:pic>
        <p:nvPicPr>
          <p:cNvPr id="18" name="Obrázek 17">
            <a:extLst>
              <a:ext uri="{FF2B5EF4-FFF2-40B4-BE49-F238E27FC236}">
                <a16:creationId xmlns:a16="http://schemas.microsoft.com/office/drawing/2014/main" id="{A6C6D97A-127B-4CA2-8484-4D68AB96A8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39" y="4174412"/>
            <a:ext cx="4530189" cy="2584595"/>
          </a:xfrm>
          <a:prstGeom prst="rect">
            <a:avLst/>
          </a:prstGeom>
        </p:spPr>
      </p:pic>
      <p:pic>
        <p:nvPicPr>
          <p:cNvPr id="20" name="Obrázek 19">
            <a:extLst>
              <a:ext uri="{FF2B5EF4-FFF2-40B4-BE49-F238E27FC236}">
                <a16:creationId xmlns:a16="http://schemas.microsoft.com/office/drawing/2014/main" id="{38D3113D-374C-4346-BF91-D708D615A94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6847" y="4127382"/>
            <a:ext cx="2029924" cy="2421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2215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DEF33B9-65C1-4414-BC62-6D657FDB4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4891"/>
            <a:ext cx="10515600" cy="5972961"/>
          </a:xfrm>
        </p:spPr>
        <p:txBody>
          <a:bodyPr>
            <a:normAutofit/>
          </a:bodyPr>
          <a:lstStyle/>
          <a:p>
            <a:r>
              <a:rPr lang="cs-CZ" sz="4000" b="1" dirty="0"/>
              <a:t>Úhrady</a:t>
            </a:r>
            <a:br>
              <a:rPr lang="cs-CZ" sz="4000" b="1" dirty="0"/>
            </a:br>
            <a:br>
              <a:rPr lang="cs-CZ" dirty="0"/>
            </a:br>
            <a:r>
              <a:rPr lang="cs-CZ" sz="3600" b="1" dirty="0"/>
              <a:t>Jednolůžkový pokoj  – 210 Kč/den</a:t>
            </a:r>
            <a:br>
              <a:rPr lang="cs-CZ" sz="3600" b="1" dirty="0"/>
            </a:br>
            <a:r>
              <a:rPr lang="cs-CZ" sz="3600" b="1" dirty="0"/>
              <a:t>			</a:t>
            </a:r>
            <a:r>
              <a:rPr lang="cs-CZ" sz="3600" b="1"/>
              <a:t>          - </a:t>
            </a:r>
            <a:r>
              <a:rPr lang="cs-CZ" sz="3600" dirty="0"/>
              <a:t>30 dní – 6.300 Kč</a:t>
            </a:r>
            <a:br>
              <a:rPr lang="cs-CZ" sz="3600" dirty="0"/>
            </a:br>
            <a:r>
              <a:rPr lang="cs-CZ" sz="3600" dirty="0"/>
              <a:t>			</a:t>
            </a:r>
            <a:r>
              <a:rPr lang="cs-CZ" sz="3600"/>
              <a:t>          - </a:t>
            </a:r>
            <a:r>
              <a:rPr lang="cs-CZ" sz="3600" dirty="0"/>
              <a:t>31 dní – 6.510 Kč</a:t>
            </a:r>
            <a:br>
              <a:rPr lang="cs-CZ" sz="3600" dirty="0"/>
            </a:br>
            <a:r>
              <a:rPr lang="cs-CZ" sz="3600" b="1" dirty="0"/>
              <a:t>	</a:t>
            </a:r>
            <a:br>
              <a:rPr lang="cs-CZ" sz="3600" b="1" dirty="0"/>
            </a:br>
            <a:r>
              <a:rPr lang="cs-CZ" sz="3600" b="1" dirty="0"/>
              <a:t>Dvoulůžkový pokoj – 190 Kč/den</a:t>
            </a:r>
            <a:br>
              <a:rPr lang="cs-CZ" sz="3600" b="1" dirty="0"/>
            </a:br>
            <a:r>
              <a:rPr lang="cs-CZ" sz="3600" b="1" dirty="0"/>
              <a:t>			</a:t>
            </a:r>
            <a:r>
              <a:rPr lang="cs-CZ" sz="3600" b="1"/>
              <a:t>       </a:t>
            </a:r>
            <a:r>
              <a:rPr lang="cs-CZ" sz="3600"/>
              <a:t>- </a:t>
            </a:r>
            <a:r>
              <a:rPr lang="cs-CZ" sz="3600" dirty="0"/>
              <a:t>30 dní – 5.700 Kč</a:t>
            </a:r>
            <a:br>
              <a:rPr lang="cs-CZ" dirty="0"/>
            </a:br>
            <a:r>
              <a:rPr lang="cs-CZ" dirty="0"/>
              <a:t>			</a:t>
            </a:r>
            <a:r>
              <a:rPr lang="cs-CZ"/>
              <a:t>      </a:t>
            </a:r>
            <a:r>
              <a:rPr lang="cs-CZ" sz="3600" dirty="0"/>
              <a:t>- 31 dní – 5.890 Kč</a:t>
            </a:r>
          </a:p>
        </p:txBody>
      </p:sp>
    </p:spTree>
    <p:extLst>
      <p:ext uri="{BB962C8B-B14F-4D97-AF65-F5344CB8AC3E}">
        <p14:creationId xmlns:p14="http://schemas.microsoft.com/office/powerpoint/2010/main" val="8345636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A9121CB-F254-491D-83FD-3E310577A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28750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/>
              <a:t>Svůj pokoj a byt si uživatelé uklízejí sami. K dispozici mají na bytě úklidovou místnost s čistícími prostředky (na ty se v bytě měsíčně skládají částkou 300 Kč), vysavač a žehličku. </a:t>
            </a:r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EBED37C4-CA93-4AFF-A667-05ADC2FB5AB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96528" y="2954083"/>
            <a:ext cx="4352925" cy="2314128"/>
          </a:xfrm>
        </p:spPr>
      </p:pic>
      <p:pic>
        <p:nvPicPr>
          <p:cNvPr id="8" name="Zástupný obsah 7">
            <a:extLst>
              <a:ext uri="{FF2B5EF4-FFF2-40B4-BE49-F238E27FC236}">
                <a16:creationId xmlns:a16="http://schemas.microsoft.com/office/drawing/2014/main" id="{3125691B-E74D-4FC1-A205-9106555AFD5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851727" y="3107798"/>
            <a:ext cx="4352925" cy="2006698"/>
          </a:xfrm>
        </p:spPr>
      </p:pic>
      <p:pic>
        <p:nvPicPr>
          <p:cNvPr id="12" name="Obrázek 11">
            <a:extLst>
              <a:ext uri="{FF2B5EF4-FFF2-40B4-BE49-F238E27FC236}">
                <a16:creationId xmlns:a16="http://schemas.microsoft.com/office/drawing/2014/main" id="{A89A8BBF-26E8-4DBB-8AFC-6B40EA023D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6324" y="2567031"/>
            <a:ext cx="3854411" cy="2873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955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5554D62-FA49-46BD-8611-D87BDB407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68725"/>
          </a:xfrm>
        </p:spPr>
        <p:txBody>
          <a:bodyPr/>
          <a:lstStyle/>
          <a:p>
            <a:pPr algn="ctr"/>
            <a:r>
              <a:rPr lang="cs-CZ" b="1" dirty="0"/>
              <a:t>Byt Na Sídlišti 693</a:t>
            </a:r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4EBEA28D-895E-4EE3-BC06-D5B089B9EC5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3820" y="1191237"/>
            <a:ext cx="3892492" cy="4935392"/>
          </a:xfrm>
        </p:spPr>
      </p:pic>
      <p:pic>
        <p:nvPicPr>
          <p:cNvPr id="8" name="Zástupný obsah 7">
            <a:extLst>
              <a:ext uri="{FF2B5EF4-FFF2-40B4-BE49-F238E27FC236}">
                <a16:creationId xmlns:a16="http://schemas.microsoft.com/office/drawing/2014/main" id="{55DC3FEB-FF18-4F5E-ABC5-6A8993AAE74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2702" y="1775291"/>
            <a:ext cx="2841419" cy="4351338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5" name="Rukopis 14">
                <a:extLst>
                  <a:ext uri="{FF2B5EF4-FFF2-40B4-BE49-F238E27FC236}">
                    <a16:creationId xmlns:a16="http://schemas.microsoft.com/office/drawing/2014/main" id="{773D1261-50FC-4719-BA70-F72D466B3300}"/>
                  </a:ext>
                </a:extLst>
              </p14:cNvPr>
              <p14:cNvContentPartPr/>
              <p14:nvPr/>
            </p14:nvContentPartPr>
            <p14:xfrm>
              <a:off x="1006600" y="3086729"/>
              <a:ext cx="310320" cy="360"/>
            </p14:xfrm>
          </p:contentPart>
        </mc:Choice>
        <mc:Fallback xmlns="">
          <p:pic>
            <p:nvPicPr>
              <p:cNvPr id="15" name="Rukopis 14">
                <a:extLst>
                  <a:ext uri="{FF2B5EF4-FFF2-40B4-BE49-F238E27FC236}">
                    <a16:creationId xmlns:a16="http://schemas.microsoft.com/office/drawing/2014/main" id="{773D1261-50FC-4719-BA70-F72D466B3300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97960" y="3078089"/>
                <a:ext cx="32796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6" name="Rukopis 15">
                <a:extLst>
                  <a:ext uri="{FF2B5EF4-FFF2-40B4-BE49-F238E27FC236}">
                    <a16:creationId xmlns:a16="http://schemas.microsoft.com/office/drawing/2014/main" id="{5C6BBC95-F4EB-4353-86B0-28104AEC6BC3}"/>
                  </a:ext>
                </a:extLst>
              </p14:cNvPr>
              <p14:cNvContentPartPr/>
              <p14:nvPr/>
            </p14:nvContentPartPr>
            <p14:xfrm>
              <a:off x="1233040" y="3019769"/>
              <a:ext cx="92520" cy="125280"/>
            </p14:xfrm>
          </p:contentPart>
        </mc:Choice>
        <mc:Fallback xmlns="">
          <p:pic>
            <p:nvPicPr>
              <p:cNvPr id="16" name="Rukopis 15">
                <a:extLst>
                  <a:ext uri="{FF2B5EF4-FFF2-40B4-BE49-F238E27FC236}">
                    <a16:creationId xmlns:a16="http://schemas.microsoft.com/office/drawing/2014/main" id="{5C6BBC95-F4EB-4353-86B0-28104AEC6BC3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224040" y="3010769"/>
                <a:ext cx="110160" cy="142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7" name="Rukopis 16">
                <a:extLst>
                  <a:ext uri="{FF2B5EF4-FFF2-40B4-BE49-F238E27FC236}">
                    <a16:creationId xmlns:a16="http://schemas.microsoft.com/office/drawing/2014/main" id="{3D844FE3-C571-4868-AF45-786CF07984A9}"/>
                  </a:ext>
                </a:extLst>
              </p14:cNvPr>
              <p14:cNvContentPartPr/>
              <p14:nvPr/>
            </p14:nvContentPartPr>
            <p14:xfrm>
              <a:off x="2516440" y="3044969"/>
              <a:ext cx="242640" cy="17280"/>
            </p14:xfrm>
          </p:contentPart>
        </mc:Choice>
        <mc:Fallback xmlns="">
          <p:pic>
            <p:nvPicPr>
              <p:cNvPr id="17" name="Rukopis 16">
                <a:extLst>
                  <a:ext uri="{FF2B5EF4-FFF2-40B4-BE49-F238E27FC236}">
                    <a16:creationId xmlns:a16="http://schemas.microsoft.com/office/drawing/2014/main" id="{3D844FE3-C571-4868-AF45-786CF07984A9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507800" y="3036329"/>
                <a:ext cx="260280" cy="3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8" name="Rukopis 17">
                <a:extLst>
                  <a:ext uri="{FF2B5EF4-FFF2-40B4-BE49-F238E27FC236}">
                    <a16:creationId xmlns:a16="http://schemas.microsoft.com/office/drawing/2014/main" id="{8A11E7E1-5484-4978-A4B9-621B5039554C}"/>
                  </a:ext>
                </a:extLst>
              </p14:cNvPr>
              <p14:cNvContentPartPr/>
              <p14:nvPr/>
            </p14:nvContentPartPr>
            <p14:xfrm>
              <a:off x="2692480" y="2985929"/>
              <a:ext cx="122040" cy="128880"/>
            </p14:xfrm>
          </p:contentPart>
        </mc:Choice>
        <mc:Fallback xmlns="">
          <p:pic>
            <p:nvPicPr>
              <p:cNvPr id="18" name="Rukopis 17">
                <a:extLst>
                  <a:ext uri="{FF2B5EF4-FFF2-40B4-BE49-F238E27FC236}">
                    <a16:creationId xmlns:a16="http://schemas.microsoft.com/office/drawing/2014/main" id="{8A11E7E1-5484-4978-A4B9-621B5039554C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2683480" y="2977289"/>
                <a:ext cx="139680" cy="1465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880552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44C85A3-A99A-40CC-A163-32E8C6E8F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618" y="75502"/>
            <a:ext cx="11073468" cy="6702804"/>
          </a:xfrm>
        </p:spPr>
        <p:txBody>
          <a:bodyPr>
            <a:noAutofit/>
          </a:bodyPr>
          <a:lstStyle/>
          <a:p>
            <a:r>
              <a:rPr lang="cs-CZ" sz="3200" b="1" dirty="0"/>
              <a:t>Jedná se o třípokojový byt. </a:t>
            </a:r>
            <a:br>
              <a:rPr lang="cs-CZ" sz="3200" b="1" dirty="0"/>
            </a:br>
            <a:r>
              <a:rPr lang="cs-CZ" sz="3200" dirty="0"/>
              <a:t>Bydlí zde 2 uživatelé v jednolůžkových pokojích. Ty jsou vybaveny skříní, postelí s lůžkovinami a stolem se židlemi. </a:t>
            </a:r>
            <a:br>
              <a:rPr lang="cs-CZ" sz="3200" dirty="0"/>
            </a:br>
            <a:r>
              <a:rPr lang="cs-CZ" sz="3200" dirty="0"/>
              <a:t>Společně užívají kuchyň, sociální zařízení a obývací pokoj. Jedná se o uživatelé, kteří potřebují minimální dopomoc pracovníka. Obědy v pracovní dny si buď donáší z místní jídelny, nebo si vaří sami. Víkendy vaří s dopomocí pracovníka. Skládají se částkou 500 Kč měsíčně. Dále si vybírají 200 Kč na čistící prostředky, byt si uklízejí sami. </a:t>
            </a:r>
            <a:br>
              <a:rPr lang="cs-CZ" sz="3200" dirty="0"/>
            </a:br>
            <a:br>
              <a:rPr lang="cs-CZ" sz="3200" dirty="0"/>
            </a:br>
            <a:r>
              <a:rPr lang="cs-CZ" sz="3200" b="1" dirty="0"/>
              <a:t>ÚHRADY </a:t>
            </a:r>
            <a:br>
              <a:rPr lang="cs-CZ" sz="3200" dirty="0"/>
            </a:br>
            <a:r>
              <a:rPr lang="cs-CZ" sz="3200" b="1" dirty="0"/>
              <a:t>Jednolůžkový pokoj – 190  Kč/ den</a:t>
            </a:r>
            <a:br>
              <a:rPr lang="cs-CZ" sz="3200" dirty="0"/>
            </a:br>
            <a:r>
              <a:rPr lang="cs-CZ" sz="3200" dirty="0"/>
              <a:t>			     - 30 dní – 5.700 Kč</a:t>
            </a:r>
            <a:br>
              <a:rPr lang="cs-CZ" sz="3200" dirty="0"/>
            </a:br>
            <a:r>
              <a:rPr lang="cs-CZ" sz="3200" dirty="0"/>
              <a:t>                                   - 31 dní – 5.890 Kč</a:t>
            </a:r>
          </a:p>
        </p:txBody>
      </p:sp>
    </p:spTree>
    <p:extLst>
      <p:ext uri="{BB962C8B-B14F-4D97-AF65-F5344CB8AC3E}">
        <p14:creationId xmlns:p14="http://schemas.microsoft.com/office/powerpoint/2010/main" val="28491243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4CBC74D-93B3-41F8-94B4-DA2826065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774067"/>
          </a:xfrm>
        </p:spPr>
        <p:txBody>
          <a:bodyPr>
            <a:normAutofit/>
          </a:bodyPr>
          <a:lstStyle/>
          <a:p>
            <a:r>
              <a:rPr lang="cs-CZ" sz="3200" dirty="0"/>
              <a:t>Chodba bytu					WC a koupelna – 								součástí je pračka</a:t>
            </a:r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936310A6-D11D-4F93-84AB-D8B2FECB33E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331469"/>
            <a:ext cx="2318964" cy="4351338"/>
          </a:xfrm>
        </p:spPr>
      </p:pic>
      <p:pic>
        <p:nvPicPr>
          <p:cNvPr id="8" name="Zástupný obsah 7">
            <a:extLst>
              <a:ext uri="{FF2B5EF4-FFF2-40B4-BE49-F238E27FC236}">
                <a16:creationId xmlns:a16="http://schemas.microsoft.com/office/drawing/2014/main" id="{79931933-8E4D-4ED1-B1C4-8BE48CA1F15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916188" y="2504583"/>
            <a:ext cx="4352925" cy="2006698"/>
          </a:xfr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F9666E64-F679-43E9-841F-3FEF1246B0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4922" y="3411004"/>
            <a:ext cx="4927989" cy="2271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0053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0223B8F-8D48-4F9D-9A5E-151448857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Kuchyně</a:t>
            </a:r>
            <a:r>
              <a:rPr lang="cs-CZ" sz="3200" dirty="0"/>
              <a:t> – vybavena sporákem, lednicí, mikrovlnnou troubou, rychlovarnou konvicí, stolní myčkou a nádobím.</a:t>
            </a:r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552ED1D1-C650-4D00-BCCF-B1A298A21E3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0687" y="1708345"/>
            <a:ext cx="5181600" cy="2234481"/>
          </a:xfrm>
        </p:spPr>
      </p:pic>
      <p:pic>
        <p:nvPicPr>
          <p:cNvPr id="8" name="Zástupný obsah 7">
            <a:extLst>
              <a:ext uri="{FF2B5EF4-FFF2-40B4-BE49-F238E27FC236}">
                <a16:creationId xmlns:a16="http://schemas.microsoft.com/office/drawing/2014/main" id="{79FF32E7-A27A-429F-A770-1573B66A020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6914" y="4114718"/>
            <a:ext cx="4515374" cy="2561509"/>
          </a:xfr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8B0FE007-2E94-4B4A-BCE5-62F24BD5F1E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695433" y="2802819"/>
            <a:ext cx="4756475" cy="2623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541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017A807-E2F0-4F9A-97DF-09D67E945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Obývací pokoj </a:t>
            </a:r>
            <a:r>
              <a:rPr lang="cs-CZ" sz="3200" dirty="0"/>
              <a:t>– vybaven sedací soupravou, obývací stěnou </a:t>
            </a:r>
            <a:br>
              <a:rPr lang="cs-CZ" sz="3200" dirty="0"/>
            </a:br>
            <a:r>
              <a:rPr lang="cs-CZ" sz="3200" dirty="0"/>
              <a:t>s TV. Uživatel zde chová andulky.</a:t>
            </a:r>
          </a:p>
        </p:txBody>
      </p:sp>
      <p:pic>
        <p:nvPicPr>
          <p:cNvPr id="6" name="Zástupný obsah 5">
            <a:extLst>
              <a:ext uri="{FF2B5EF4-FFF2-40B4-BE49-F238E27FC236}">
                <a16:creationId xmlns:a16="http://schemas.microsoft.com/office/drawing/2014/main" id="{8A6EC7A6-4960-41F3-B57D-A1C7CD501B3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8364" y="1834014"/>
            <a:ext cx="2273793" cy="4351338"/>
          </a:xfrm>
        </p:spPr>
      </p:pic>
      <p:pic>
        <p:nvPicPr>
          <p:cNvPr id="8" name="Zástupný obsah 7">
            <a:extLst>
              <a:ext uri="{FF2B5EF4-FFF2-40B4-BE49-F238E27FC236}">
                <a16:creationId xmlns:a16="http://schemas.microsoft.com/office/drawing/2014/main" id="{722C76CE-59F7-4BCC-8E76-7ECEE243CDB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0059" y="1834014"/>
            <a:ext cx="2380497" cy="4351338"/>
          </a:xfr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1BC0202E-CAAD-4272-8217-89AC676851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9324" y="2390862"/>
            <a:ext cx="3784232" cy="3357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2208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>
            <a:extLst>
              <a:ext uri="{FF2B5EF4-FFF2-40B4-BE49-F238E27FC236}">
                <a16:creationId xmlns:a16="http://schemas.microsoft.com/office/drawing/2014/main" id="{CAEEC92A-8679-4CC0-ACC5-921B4AF6A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11337"/>
          </a:xfrm>
        </p:spPr>
        <p:txBody>
          <a:bodyPr/>
          <a:lstStyle/>
          <a:p>
            <a:pPr algn="ctr"/>
            <a:r>
              <a:rPr lang="cs-CZ" b="1" dirty="0"/>
              <a:t>KONTAKTY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762F9B02-738C-4EB5-B1C8-E00316D4CF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Vedoucí služby CHB– 734 528 719, 556 301 861</a:t>
            </a:r>
          </a:p>
          <a:p>
            <a:pPr marL="0" indent="0">
              <a:buNone/>
            </a:pPr>
            <a:r>
              <a:rPr lang="cs-CZ" dirty="0"/>
              <a:t>    		     	   - </a:t>
            </a:r>
            <a:r>
              <a:rPr lang="cs-CZ" dirty="0">
                <a:hlinkClick r:id="rId2"/>
              </a:rPr>
              <a:t>vedoucibudisov@domov-letokruhy.cz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Sociální pracovnice – 605 222 589 (do 15.30 hod.)</a:t>
            </a:r>
          </a:p>
          <a:p>
            <a:pPr marL="2743200" lvl="6" indent="0">
              <a:buNone/>
            </a:pPr>
            <a:r>
              <a:rPr lang="cs-CZ" sz="2800" dirty="0"/>
              <a:t>  - </a:t>
            </a:r>
            <a:r>
              <a:rPr lang="cs-CZ" sz="2800" dirty="0">
                <a:hlinkClick r:id="rId3"/>
              </a:rPr>
              <a:t>socialnichb@domov-letokruhy.cz</a:t>
            </a:r>
            <a:endParaRPr lang="cs-CZ" sz="2800" dirty="0"/>
          </a:p>
          <a:p>
            <a:pPr marL="2743200" lvl="6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dirty="0"/>
              <a:t>Pracovníci v sociálních službách – 605 222 589 (po 15.30hod.)</a:t>
            </a:r>
          </a:p>
          <a:p>
            <a:pPr marL="0" indent="0">
              <a:buNone/>
            </a:pPr>
            <a:r>
              <a:rPr lang="cs-CZ" dirty="0"/>
              <a:t>					- </a:t>
            </a:r>
            <a:r>
              <a:rPr lang="cs-CZ" dirty="0">
                <a:hlinkClick r:id="rId4"/>
              </a:rPr>
              <a:t>chbbudisov@seznam.cz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2743200" lvl="6" indent="0" algn="ctr">
              <a:buNone/>
            </a:pP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671610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766</Words>
  <Application>Microsoft Office PowerPoint</Application>
  <PresentationFormat>Širokoúhlá obrazovka</PresentationFormat>
  <Paragraphs>54</Paragraphs>
  <Slides>26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32" baseType="lpstr">
      <vt:lpstr>Arial</vt:lpstr>
      <vt:lpstr>Calibri</vt:lpstr>
      <vt:lpstr>Calibri Light</vt:lpstr>
      <vt:lpstr>Tahoma</vt:lpstr>
      <vt:lpstr>Times New Roman</vt:lpstr>
      <vt:lpstr>Motiv Office</vt:lpstr>
      <vt:lpstr>Domov Letokruhy p. o.  Chráněné bydlení</vt:lpstr>
      <vt:lpstr>Prezentace aplikace PowerPoint</vt:lpstr>
      <vt:lpstr>Dům na adrese ČSA 413</vt:lpstr>
      <vt:lpstr>Pohled ze zahrady</vt:lpstr>
      <vt:lpstr>Prezentace aplikace PowerPoint</vt:lpstr>
      <vt:lpstr>Zahrada</vt:lpstr>
      <vt:lpstr>Prezentace aplikace PowerPoint</vt:lpstr>
      <vt:lpstr>Prezentace aplikace PowerPoint</vt:lpstr>
      <vt:lpstr>Budova má výtah, který je přístupný i z venkovního prostoru</vt:lpstr>
      <vt:lpstr>Každý uživatel dostane klíč od hlavního vchodu, bytu i svého pokoje.  V domě jsou panikové kliky, které umožňují odejít i ze zamčeného domu.</vt:lpstr>
      <vt:lpstr>Prezentace aplikace PowerPoint</vt:lpstr>
      <vt:lpstr>Společenská místnost – nachází se v suterénu domu, kde je zároveň                     i zázemí pro personál.</vt:lpstr>
      <vt:lpstr>V každém bytě je společný obývací pokoj, jehož součástí  je sedací souprava, TV a stůl s křesly. </vt:lpstr>
      <vt:lpstr>Dále se v bytě nachází společná kuchyňka.</vt:lpstr>
      <vt:lpstr>Vybavení kuchyně</vt:lpstr>
      <vt:lpstr>STRAVOVÁNÍ Na bytě se mají možnost uživatelé stravovat společně. Pokud chtějí, měsíčně si vyberou částku 1.200 Kč, kterou jim pomáhá spravovat garant bytu.  Sestaví si společně jídelní lístek a nákupní seznam na celý týden. Z této částky si nakoupí v blízkém marketu potraviny  a společně za dopomoci pracovníka si denně vaří obědy.   Pokud se na společném stravování podílet nechtějí, mohou si obědy připravovat sami, nechat si jídlo dovážet, docházet si  s jídlonosičem do místní školní jídelny nebo bufetu. </vt:lpstr>
      <vt:lpstr>Koupelny s WC – v bytě jsou koupelny vždy 2 (pro muže a ženy), z toho je jedna bezbariérová. Součástí je pračka a sušička.</vt:lpstr>
      <vt:lpstr>Pokoje v bytě jsou jednolůžkové a dvoulůžkové. Standartně jsou vybaveny skříní, postelí s lůžkovinami, uzamykatelným nočním stolkem, stolem  a židlemi. Každý uživatel si k nám může přinést svůj vlastní nábytek, spotřebiče (TV, rychlovarnou konvici, rádio, ledničku) </vt:lpstr>
      <vt:lpstr>Úhrady  Jednolůžkový pokoj  – 210 Kč/den              - 30 dní – 6.300 Kč              - 31 dní – 6.510 Kč   Dvoulůžkový pokoj – 190 Kč/den           - 30 dní – 5.700 Kč          - 31 dní – 5.890 Kč</vt:lpstr>
      <vt:lpstr>Svůj pokoj a byt si uživatelé uklízejí sami. K dispozici mají na bytě úklidovou místnost s čistícími prostředky (na ty se v bytě měsíčně skládají částkou 300 Kč), vysavač a žehličku. </vt:lpstr>
      <vt:lpstr>Byt Na Sídlišti 693</vt:lpstr>
      <vt:lpstr>Jedná se o třípokojový byt.  Bydlí zde 2 uživatelé v jednolůžkových pokojích. Ty jsou vybaveny skříní, postelí s lůžkovinami a stolem se židlemi.  Společně užívají kuchyň, sociální zařízení a obývací pokoj. Jedná se o uživatelé, kteří potřebují minimální dopomoc pracovníka. Obědy v pracovní dny si buď donáší z místní jídelny, nebo si vaří sami. Víkendy vaří s dopomocí pracovníka. Skládají se částkou 500 Kč měsíčně. Dále si vybírají 200 Kč na čistící prostředky, byt si uklízejí sami.   ÚHRADY  Jednolůžkový pokoj – 190  Kč/ den         - 30 dní – 5.700 Kč                                    - 31 dní – 5.890 Kč</vt:lpstr>
      <vt:lpstr>Chodba bytu     WC a koupelna –         součástí je pračka</vt:lpstr>
      <vt:lpstr>Kuchyně – vybavena sporákem, lednicí, mikrovlnnou troubou, rychlovarnou konvicí, stolní myčkou a nádobím.</vt:lpstr>
      <vt:lpstr>Obývací pokoj – vybaven sedací soupravou, obývací stěnou  s TV. Uživatel zde chová andulky.</vt:lpstr>
      <vt:lpstr>KONTAKTY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Domov Letokruhy p. o.  Chráněné bydlení</dc:title>
  <dc:creator>Pavla Krásová</dc:creator>
  <cp:lastModifiedBy>Pavla Krásová</cp:lastModifiedBy>
  <cp:revision>21</cp:revision>
  <dcterms:created xsi:type="dcterms:W3CDTF">2021-02-04T13:08:02Z</dcterms:created>
  <dcterms:modified xsi:type="dcterms:W3CDTF">2021-05-03T10:55:08Z</dcterms:modified>
</cp:coreProperties>
</file>